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0" roundtripDataSignature="AMtx7mjRNh8HiE52JGPCNZIUSvREothbK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0" Type="http://customschemas.google.com/relationships/presentationmetadata" Target="metadata"/><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8" name="Google Shape;88;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4" name="Google Shape;94;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303d8dd9bf7_0_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0" name="Google Shape;100;g303d8dd9bf7_0_1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303d8dd9bf7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6" name="Google Shape;106;g303d8dd9bf7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1" name="Shape 11"/>
        <p:cNvGrpSpPr/>
        <p:nvPr/>
      </p:nvGrpSpPr>
      <p:grpSpPr>
        <a:xfrm>
          <a:off x="0" y="0"/>
          <a:ext cx="0" cy="0"/>
          <a:chOff x="0" y="0"/>
          <a:chExt cx="0" cy="0"/>
        </a:xfrm>
      </p:grpSpPr>
      <p:sp>
        <p:nvSpPr>
          <p:cNvPr id="12" name="Google Shape;12;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 name="Google Shape;14;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6"/>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7"/>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7"/>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7" name="Shape 17"/>
        <p:cNvGrpSpPr/>
        <p:nvPr/>
      </p:nvGrpSpPr>
      <p:grpSpPr>
        <a:xfrm>
          <a:off x="0" y="0"/>
          <a:ext cx="0" cy="0"/>
          <a:chOff x="0" y="0"/>
          <a:chExt cx="0" cy="0"/>
        </a:xfrm>
      </p:grpSpPr>
      <p:sp>
        <p:nvSpPr>
          <p:cNvPr id="18" name="Google Shape;18;p8"/>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8"/>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0" name="Google Shape;20;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9"/>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9"/>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0"/>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0"/>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11"/>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1"/>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1"/>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1"/>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1"/>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4"/>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4"/>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4"/>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5"/>
          <p:cNvSpPr/>
          <p:nvPr>
            <p:ph idx="2" type="pic"/>
          </p:nvPr>
        </p:nvSpPr>
        <p:spPr>
          <a:xfrm>
            <a:off x="5183188" y="987425"/>
            <a:ext cx="6172200" cy="4873625"/>
          </a:xfrm>
          <a:prstGeom prst="rect">
            <a:avLst/>
          </a:prstGeom>
          <a:noFill/>
          <a:ln>
            <a:noFill/>
          </a:ln>
        </p:spPr>
      </p:sp>
      <p:sp>
        <p:nvSpPr>
          <p:cNvPr id="64" name="Google Shape;64;p15"/>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nvSpPr>
        <p:spPr>
          <a:xfrm>
            <a:off x="1213224" y="1479281"/>
            <a:ext cx="11098200" cy="5366700"/>
          </a:xfrm>
          <a:prstGeom prst="rect">
            <a:avLst/>
          </a:prstGeom>
          <a:noFill/>
          <a:ln>
            <a:noFill/>
          </a:ln>
        </p:spPr>
        <p:txBody>
          <a:bodyPr anchorCtr="0" anchor="t" bIns="45700" lIns="91425" spcFirstLastPara="1" rIns="91425" wrap="square" tIns="45700">
            <a:spAutoFit/>
          </a:bodyPr>
          <a:lstStyle/>
          <a:p>
            <a:pPr indent="6350" lvl="0" marL="0" marR="0" rtl="0" algn="l">
              <a:lnSpc>
                <a:spcPct val="100000"/>
              </a:lnSpc>
              <a:spcBef>
                <a:spcPts val="0"/>
              </a:spcBef>
              <a:spcAft>
                <a:spcPts val="0"/>
              </a:spcAft>
              <a:buClr>
                <a:srgbClr val="000000"/>
              </a:buClr>
              <a:buSzPts val="2300"/>
              <a:buFont typeface="Arial"/>
              <a:buChar char="•"/>
            </a:pPr>
            <a:r>
              <a:rPr b="0" i="0" lang="en-US" sz="2300" u="none" cap="none" strike="noStrike">
                <a:solidFill>
                  <a:srgbClr val="000000"/>
                </a:solidFill>
                <a:latin typeface="Calibri"/>
                <a:ea typeface="Calibri"/>
                <a:cs typeface="Calibri"/>
                <a:sym typeface="Calibri"/>
              </a:rPr>
              <a:t>Player names will be picked randomly by the auctioneer team</a:t>
            </a:r>
            <a:endParaRPr b="0" i="0" sz="2300" u="none" cap="none" strike="noStrike">
              <a:solidFill>
                <a:srgbClr val="000000"/>
              </a:solidFill>
              <a:latin typeface="Arial"/>
              <a:ea typeface="Arial"/>
              <a:cs typeface="Arial"/>
              <a:sym typeface="Arial"/>
            </a:endParaRPr>
          </a:p>
          <a:p>
            <a:pPr indent="6350" lvl="0" marL="0" marR="0" rtl="0" algn="l">
              <a:lnSpc>
                <a:spcPct val="100000"/>
              </a:lnSpc>
              <a:spcBef>
                <a:spcPts val="1000"/>
              </a:spcBef>
              <a:spcAft>
                <a:spcPts val="0"/>
              </a:spcAft>
              <a:buClr>
                <a:srgbClr val="000000"/>
              </a:buClr>
              <a:buSzPts val="2300"/>
              <a:buFont typeface="Arial"/>
              <a:buChar char="•"/>
            </a:pPr>
            <a:r>
              <a:rPr b="0" i="0" lang="en-US" sz="2300" u="none" cap="none" strike="noStrike">
                <a:solidFill>
                  <a:srgbClr val="000000"/>
                </a:solidFill>
                <a:latin typeface="Calibri"/>
                <a:ea typeface="Calibri"/>
                <a:cs typeface="Calibri"/>
                <a:sym typeface="Calibri"/>
              </a:rPr>
              <a:t>Each team gets a starting purse of 40000 points</a:t>
            </a:r>
            <a:endParaRPr b="0" i="0" sz="2300" u="none" cap="none" strike="noStrike">
              <a:solidFill>
                <a:srgbClr val="000000"/>
              </a:solidFill>
              <a:latin typeface="Arial"/>
              <a:ea typeface="Arial"/>
              <a:cs typeface="Arial"/>
              <a:sym typeface="Arial"/>
            </a:endParaRPr>
          </a:p>
          <a:p>
            <a:pPr indent="6350" lvl="0" marL="0" marR="0" rtl="0" algn="l">
              <a:lnSpc>
                <a:spcPct val="100000"/>
              </a:lnSpc>
              <a:spcBef>
                <a:spcPts val="1000"/>
              </a:spcBef>
              <a:spcAft>
                <a:spcPts val="0"/>
              </a:spcAft>
              <a:buClr>
                <a:srgbClr val="000000"/>
              </a:buClr>
              <a:buSzPts val="2300"/>
              <a:buFont typeface="Arial"/>
              <a:buChar char="•"/>
            </a:pPr>
            <a:r>
              <a:rPr b="0" i="0" lang="en-US" sz="2300" u="none" cap="none" strike="noStrike">
                <a:solidFill>
                  <a:srgbClr val="000000"/>
                </a:solidFill>
                <a:latin typeface="Calibri"/>
                <a:ea typeface="Calibri"/>
                <a:cs typeface="Calibri"/>
                <a:sym typeface="Calibri"/>
              </a:rPr>
              <a:t>Each player has a fixed base price of 1000 points</a:t>
            </a:r>
            <a:endParaRPr b="0" i="0" sz="2300" u="none" cap="none" strike="noStrike">
              <a:solidFill>
                <a:srgbClr val="000000"/>
              </a:solidFill>
              <a:latin typeface="Arial"/>
              <a:ea typeface="Arial"/>
              <a:cs typeface="Arial"/>
              <a:sym typeface="Arial"/>
            </a:endParaRPr>
          </a:p>
          <a:p>
            <a:pPr indent="6350" lvl="0" marL="0" marR="0" rtl="0" algn="l">
              <a:lnSpc>
                <a:spcPct val="100000"/>
              </a:lnSpc>
              <a:spcBef>
                <a:spcPts val="1000"/>
              </a:spcBef>
              <a:spcAft>
                <a:spcPts val="0"/>
              </a:spcAft>
              <a:buClr>
                <a:srgbClr val="000000"/>
              </a:buClr>
              <a:buSzPts val="2300"/>
              <a:buFont typeface="Arial"/>
              <a:buChar char="•"/>
            </a:pPr>
            <a:r>
              <a:rPr b="0" i="0" lang="en-US" sz="2300" u="none" cap="none" strike="noStrike">
                <a:solidFill>
                  <a:srgbClr val="000000"/>
                </a:solidFill>
                <a:latin typeface="Calibri"/>
                <a:ea typeface="Calibri"/>
                <a:cs typeface="Calibri"/>
                <a:sym typeface="Calibri"/>
              </a:rPr>
              <a:t>The bid increments will be 400 points till the value reaches 3000 points</a:t>
            </a:r>
            <a:endParaRPr b="0" i="0" sz="2300" u="none" cap="none" strike="noStrike">
              <a:solidFill>
                <a:srgbClr val="000000"/>
              </a:solidFill>
              <a:latin typeface="Arial"/>
              <a:ea typeface="Arial"/>
              <a:cs typeface="Arial"/>
              <a:sym typeface="Arial"/>
            </a:endParaRPr>
          </a:p>
          <a:p>
            <a:pPr indent="6350" lvl="0" marL="0" marR="0" rtl="0" algn="l">
              <a:lnSpc>
                <a:spcPct val="100000"/>
              </a:lnSpc>
              <a:spcBef>
                <a:spcPts val="1000"/>
              </a:spcBef>
              <a:spcAft>
                <a:spcPts val="0"/>
              </a:spcAft>
              <a:buClr>
                <a:srgbClr val="000000"/>
              </a:buClr>
              <a:buSzPts val="2300"/>
              <a:buFont typeface="Arial"/>
              <a:buChar char="•"/>
            </a:pPr>
            <a:r>
              <a:rPr b="0" i="0" lang="en-US" sz="2300" u="none" cap="none" strike="noStrike">
                <a:solidFill>
                  <a:srgbClr val="000000"/>
                </a:solidFill>
                <a:latin typeface="Calibri"/>
                <a:ea typeface="Calibri"/>
                <a:cs typeface="Calibri"/>
                <a:sym typeface="Calibri"/>
              </a:rPr>
              <a:t>After 3000 points, the bid increments will be 500 points</a:t>
            </a:r>
            <a:endParaRPr b="0" i="0" sz="2300" u="none" cap="none" strike="noStrike">
              <a:solidFill>
                <a:srgbClr val="000000"/>
              </a:solidFill>
              <a:latin typeface="Arial"/>
              <a:ea typeface="Arial"/>
              <a:cs typeface="Arial"/>
              <a:sym typeface="Arial"/>
            </a:endParaRPr>
          </a:p>
          <a:p>
            <a:pPr indent="6350" lvl="0" marL="0" marR="0" rtl="0" algn="l">
              <a:lnSpc>
                <a:spcPct val="100000"/>
              </a:lnSpc>
              <a:spcBef>
                <a:spcPts val="1000"/>
              </a:spcBef>
              <a:spcAft>
                <a:spcPts val="0"/>
              </a:spcAft>
              <a:buClr>
                <a:srgbClr val="000000"/>
              </a:buClr>
              <a:buSzPts val="2300"/>
              <a:buFont typeface="Arial"/>
              <a:buChar char="•"/>
            </a:pPr>
            <a:r>
              <a:rPr b="0" i="0" lang="en-US" sz="2300" u="none" cap="none" strike="noStrike">
                <a:solidFill>
                  <a:srgbClr val="000000"/>
                </a:solidFill>
                <a:latin typeface="Calibri"/>
                <a:ea typeface="Calibri"/>
                <a:cs typeface="Calibri"/>
                <a:sym typeface="Calibri"/>
              </a:rPr>
              <a:t>A buyer team is allowed to place a random number bid &gt; 5000 at any point during the auction in multiples of 500. If you wish to do so, please raise your team board with the back side (5k+) facing the auctioneer team.</a:t>
            </a:r>
            <a:endParaRPr b="0" i="0" sz="2300" u="none" cap="none" strike="noStrike">
              <a:solidFill>
                <a:srgbClr val="000000"/>
              </a:solidFill>
              <a:latin typeface="Arial"/>
              <a:ea typeface="Arial"/>
              <a:cs typeface="Arial"/>
              <a:sym typeface="Arial"/>
            </a:endParaRPr>
          </a:p>
          <a:p>
            <a:pPr indent="6350" lvl="0" marL="0" marR="0" rtl="0" algn="l">
              <a:lnSpc>
                <a:spcPct val="100000"/>
              </a:lnSpc>
              <a:spcBef>
                <a:spcPts val="1000"/>
              </a:spcBef>
              <a:spcAft>
                <a:spcPts val="0"/>
              </a:spcAft>
              <a:buClr>
                <a:srgbClr val="000000"/>
              </a:buClr>
              <a:buSzPts val="2300"/>
              <a:buFont typeface="Arial"/>
              <a:buChar char="•"/>
            </a:pPr>
            <a:r>
              <a:rPr b="0" i="0" lang="en-US" sz="2300" u="none" cap="none" strike="noStrike">
                <a:solidFill>
                  <a:srgbClr val="000000"/>
                </a:solidFill>
                <a:latin typeface="Calibri"/>
                <a:ea typeface="Calibri"/>
                <a:cs typeface="Calibri"/>
                <a:sym typeface="Calibri"/>
              </a:rPr>
              <a:t>There will be a total of 95</a:t>
            </a:r>
            <a:r>
              <a:rPr b="0" i="0" lang="en-US" sz="2300" u="none" cap="none" strike="noStrike">
                <a:solidFill>
                  <a:srgbClr val="000000"/>
                </a:solidFill>
                <a:highlight>
                  <a:srgbClr val="FFFF00"/>
                </a:highlight>
                <a:latin typeface="Calibri"/>
                <a:ea typeface="Calibri"/>
                <a:cs typeface="Calibri"/>
                <a:sym typeface="Calibri"/>
              </a:rPr>
              <a:t>x </a:t>
            </a:r>
            <a:r>
              <a:rPr b="0" i="0" lang="en-US" sz="2300" u="none" cap="none" strike="noStrike">
                <a:solidFill>
                  <a:srgbClr val="000000"/>
                </a:solidFill>
                <a:latin typeface="Calibri"/>
                <a:ea typeface="Calibri"/>
                <a:cs typeface="Calibri"/>
                <a:sym typeface="Calibri"/>
              </a:rPr>
              <a:t>players to be bought in the auction</a:t>
            </a:r>
            <a:endParaRPr b="0" i="0" sz="2300" u="none" cap="none" strike="noStrike">
              <a:solidFill>
                <a:srgbClr val="000000"/>
              </a:solidFill>
              <a:latin typeface="Arial"/>
              <a:ea typeface="Arial"/>
              <a:cs typeface="Arial"/>
              <a:sym typeface="Arial"/>
            </a:endParaRPr>
          </a:p>
          <a:p>
            <a:pPr indent="-374650" lvl="1" marL="914400" marR="0" rtl="0" algn="l">
              <a:lnSpc>
                <a:spcPct val="100000"/>
              </a:lnSpc>
              <a:spcBef>
                <a:spcPts val="1000"/>
              </a:spcBef>
              <a:spcAft>
                <a:spcPts val="0"/>
              </a:spcAft>
              <a:buClr>
                <a:srgbClr val="000000"/>
              </a:buClr>
              <a:buSzPts val="2300"/>
              <a:buFont typeface="Arial"/>
              <a:buChar char="•"/>
            </a:pPr>
            <a:r>
              <a:rPr b="0" i="0" lang="en-US" sz="2300" u="none" cap="none" strike="noStrike">
                <a:solidFill>
                  <a:srgbClr val="000000"/>
                </a:solidFill>
                <a:latin typeface="Calibri"/>
                <a:ea typeface="Calibri"/>
                <a:cs typeface="Calibri"/>
                <a:sym typeface="Calibri"/>
              </a:rPr>
              <a:t>Each team needs to form a team of exactly 1</a:t>
            </a:r>
            <a:r>
              <a:rPr lang="en-US" sz="2300">
                <a:latin typeface="Calibri"/>
                <a:ea typeface="Calibri"/>
                <a:cs typeface="Calibri"/>
                <a:sym typeface="Calibri"/>
              </a:rPr>
              <a:t>4</a:t>
            </a:r>
            <a:r>
              <a:rPr b="0" i="0" lang="en-US" sz="2300" u="none" cap="none" strike="noStrike">
                <a:solidFill>
                  <a:srgbClr val="000000"/>
                </a:solidFill>
                <a:latin typeface="Calibri"/>
                <a:ea typeface="Calibri"/>
                <a:cs typeface="Calibri"/>
                <a:sym typeface="Calibri"/>
              </a:rPr>
              <a:t>x players</a:t>
            </a:r>
            <a:r>
              <a:rPr lang="en-US" sz="2300">
                <a:latin typeface="Calibri"/>
                <a:ea typeface="Calibri"/>
                <a:cs typeface="Calibri"/>
                <a:sym typeface="Calibri"/>
              </a:rPr>
              <a:t>.</a:t>
            </a:r>
            <a:endParaRPr b="0" i="0" sz="2300" u="none" cap="none" strike="noStrike">
              <a:solidFill>
                <a:srgbClr val="000000"/>
              </a:solidFill>
              <a:latin typeface="Arial"/>
              <a:ea typeface="Arial"/>
              <a:cs typeface="Arial"/>
              <a:sym typeface="Arial"/>
            </a:endParaRPr>
          </a:p>
          <a:p>
            <a:pPr indent="-279400" lvl="1" marL="742950" marR="0" rtl="0" algn="l">
              <a:lnSpc>
                <a:spcPct val="100000"/>
              </a:lnSpc>
              <a:spcBef>
                <a:spcPts val="500"/>
              </a:spcBef>
              <a:spcAft>
                <a:spcPts val="0"/>
              </a:spcAft>
              <a:buClr>
                <a:srgbClr val="000000"/>
              </a:buClr>
              <a:buSzPts val="2300"/>
              <a:buFont typeface="Arial"/>
              <a:buChar char="•"/>
            </a:pPr>
            <a:r>
              <a:rPr b="0" i="0" lang="en-US" sz="2300" u="none" cap="none" strike="noStrike">
                <a:solidFill>
                  <a:srgbClr val="000000"/>
                </a:solidFill>
                <a:latin typeface="Calibri"/>
                <a:ea typeface="Calibri"/>
                <a:cs typeface="Calibri"/>
                <a:sym typeface="Calibri"/>
              </a:rPr>
              <a:t>Each team needs to buy </a:t>
            </a:r>
            <a:r>
              <a:rPr lang="en-US" sz="2300">
                <a:latin typeface="Calibri"/>
                <a:ea typeface="Calibri"/>
                <a:cs typeface="Calibri"/>
                <a:sym typeface="Calibri"/>
              </a:rPr>
              <a:t>12</a:t>
            </a:r>
            <a:r>
              <a:rPr b="0" i="0" lang="en-US" sz="2300" u="none" cap="none" strike="noStrike">
                <a:solidFill>
                  <a:srgbClr val="000000"/>
                </a:solidFill>
                <a:latin typeface="Calibri"/>
                <a:ea typeface="Calibri"/>
                <a:cs typeface="Calibri"/>
                <a:sym typeface="Calibri"/>
              </a:rPr>
              <a:t>x players in the auction (spend wisely!)</a:t>
            </a:r>
            <a:endParaRPr b="0" i="0" sz="2300" u="none" cap="none" strike="noStrike">
              <a:solidFill>
                <a:srgbClr val="000000"/>
              </a:solidFill>
              <a:latin typeface="Calibri"/>
              <a:ea typeface="Calibri"/>
              <a:cs typeface="Calibri"/>
              <a:sym typeface="Calibri"/>
            </a:endParaRPr>
          </a:p>
          <a:p>
            <a:pPr indent="-279400" lvl="1" marL="742950" marR="0" rtl="0" algn="l">
              <a:lnSpc>
                <a:spcPct val="100000"/>
              </a:lnSpc>
              <a:spcBef>
                <a:spcPts val="500"/>
              </a:spcBef>
              <a:spcAft>
                <a:spcPts val="0"/>
              </a:spcAft>
              <a:buSzPts val="2300"/>
              <a:buFont typeface="Calibri"/>
              <a:buChar char="•"/>
            </a:pPr>
            <a:r>
              <a:rPr lang="en-US" sz="2300">
                <a:latin typeface="Calibri"/>
                <a:ea typeface="Calibri"/>
                <a:cs typeface="Calibri"/>
                <a:sym typeface="Calibri"/>
              </a:rPr>
              <a:t>Remaining 11 will be floaters.</a:t>
            </a:r>
            <a:endParaRPr sz="2300">
              <a:latin typeface="Calibri"/>
              <a:ea typeface="Calibri"/>
              <a:cs typeface="Calibri"/>
              <a:sym typeface="Calibri"/>
            </a:endParaRPr>
          </a:p>
        </p:txBody>
      </p:sp>
      <p:sp>
        <p:nvSpPr>
          <p:cNvPr id="85" name="Google Shape;85;p1"/>
          <p:cNvSpPr txBox="1"/>
          <p:nvPr/>
        </p:nvSpPr>
        <p:spPr>
          <a:xfrm>
            <a:off x="722157" y="261934"/>
            <a:ext cx="10572376" cy="76944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4400"/>
              <a:buFont typeface="Arial"/>
              <a:buNone/>
            </a:pPr>
            <a:r>
              <a:rPr b="0" i="0" lang="en-US" sz="4400" u="none" cap="none" strike="noStrike">
                <a:solidFill>
                  <a:srgbClr val="2F5496"/>
                </a:solidFill>
                <a:latin typeface="Calibri"/>
                <a:ea typeface="Calibri"/>
                <a:cs typeface="Calibri"/>
                <a:sym typeface="Calibri"/>
              </a:rPr>
              <a:t>Rules of the auction</a:t>
            </a:r>
            <a:endParaRPr b="0" i="0" sz="4400" u="none" cap="none" strike="noStrike">
              <a:solidFill>
                <a:srgbClr val="2F5496"/>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2F5496"/>
              </a:buClr>
              <a:buSzPts val="4400"/>
              <a:buFont typeface="Calibri"/>
              <a:buNone/>
            </a:pPr>
            <a:r>
              <a:rPr b="0" i="0" lang="en-US" sz="4400" u="none" strike="noStrike">
                <a:solidFill>
                  <a:srgbClr val="2F5496"/>
                </a:solidFill>
                <a:latin typeface="Calibri"/>
                <a:ea typeface="Calibri"/>
                <a:cs typeface="Calibri"/>
                <a:sym typeface="Calibri"/>
              </a:rPr>
              <a:t>Rules of the auction</a:t>
            </a:r>
            <a:endParaRPr/>
          </a:p>
        </p:txBody>
      </p:sp>
      <p:sp>
        <p:nvSpPr>
          <p:cNvPr id="91" name="Google Shape;91;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40030" lvl="0" marL="228600" rtl="0" algn="l">
              <a:lnSpc>
                <a:spcPct val="90000"/>
              </a:lnSpc>
              <a:spcBef>
                <a:spcPts val="0"/>
              </a:spcBef>
              <a:spcAft>
                <a:spcPts val="0"/>
              </a:spcAft>
              <a:buClr>
                <a:srgbClr val="000000"/>
              </a:buClr>
              <a:buSzPts val="2400"/>
              <a:buFont typeface="Arial"/>
              <a:buChar char="•"/>
            </a:pPr>
            <a:r>
              <a:rPr b="0" i="0" lang="en-US" sz="2400" u="none" strike="noStrike">
                <a:solidFill>
                  <a:srgbClr val="000000"/>
                </a:solidFill>
                <a:latin typeface="Calibri"/>
                <a:ea typeface="Calibri"/>
                <a:cs typeface="Calibri"/>
                <a:sym typeface="Calibri"/>
              </a:rPr>
              <a:t>It </a:t>
            </a:r>
            <a:r>
              <a:rPr lang="en-US" sz="2400">
                <a:solidFill>
                  <a:srgbClr val="000000"/>
                </a:solidFill>
                <a:latin typeface="Calibri"/>
                <a:ea typeface="Calibri"/>
                <a:cs typeface="Calibri"/>
                <a:sym typeface="Calibri"/>
              </a:rPr>
              <a:t>is</a:t>
            </a:r>
            <a:r>
              <a:rPr b="0" i="0" lang="en-US" sz="2400" u="none" strike="noStrike">
                <a:solidFill>
                  <a:srgbClr val="000000"/>
                </a:solidFill>
                <a:latin typeface="Calibri"/>
                <a:ea typeface="Calibri"/>
                <a:cs typeface="Calibri"/>
                <a:sym typeface="Calibri"/>
              </a:rPr>
              <a:t> the buyers responsibility to contact the players ahead of time to confirm their availability </a:t>
            </a:r>
            <a:r>
              <a:rPr lang="en-US" sz="2400">
                <a:solidFill>
                  <a:srgbClr val="000000"/>
                </a:solidFill>
              </a:rPr>
              <a:t>through out</a:t>
            </a:r>
            <a:r>
              <a:rPr b="0" i="0" lang="en-US" sz="2400" u="none" strike="noStrike">
                <a:solidFill>
                  <a:srgbClr val="000000"/>
                </a:solidFill>
                <a:latin typeface="Calibri"/>
                <a:ea typeface="Calibri"/>
                <a:cs typeface="Calibri"/>
                <a:sym typeface="Calibri"/>
              </a:rPr>
              <a:t> the tournament – list is shared 3 days in advance</a:t>
            </a:r>
            <a:endParaRPr/>
          </a:p>
          <a:p>
            <a:pPr indent="-240030" lvl="0" marL="228600" rtl="0" algn="l">
              <a:lnSpc>
                <a:spcPct val="90000"/>
              </a:lnSpc>
              <a:spcBef>
                <a:spcPts val="1000"/>
              </a:spcBef>
              <a:spcAft>
                <a:spcPts val="0"/>
              </a:spcAft>
              <a:buClr>
                <a:srgbClr val="000000"/>
              </a:buClr>
              <a:buSzPts val="2400"/>
              <a:buFont typeface="Arial"/>
              <a:buChar char="•"/>
            </a:pPr>
            <a:r>
              <a:rPr b="0" i="0" lang="en-US" sz="2400" u="none" strike="noStrike">
                <a:solidFill>
                  <a:srgbClr val="000000"/>
                </a:solidFill>
                <a:latin typeface="Calibri"/>
                <a:ea typeface="Calibri"/>
                <a:cs typeface="Calibri"/>
                <a:sym typeface="Calibri"/>
              </a:rPr>
              <a:t>Each team already has extra players, any person not available for a few games of the tournament or the entirety of the tournament is the teams lookout and RCC is not responsible for any deviation in the availability information that the registrants have shared while signing up</a:t>
            </a:r>
            <a:endParaRPr/>
          </a:p>
          <a:p>
            <a:pPr indent="-240030" lvl="0" marL="228600" rtl="0" algn="l">
              <a:lnSpc>
                <a:spcPct val="90000"/>
              </a:lnSpc>
              <a:spcBef>
                <a:spcPts val="1000"/>
              </a:spcBef>
              <a:spcAft>
                <a:spcPts val="0"/>
              </a:spcAft>
              <a:buClr>
                <a:srgbClr val="000000"/>
              </a:buClr>
              <a:buSzPts val="2400"/>
              <a:buFont typeface="Arial"/>
              <a:buChar char="•"/>
            </a:pPr>
            <a:r>
              <a:rPr b="0" i="0" lang="en-US" sz="2400" u="none" strike="noStrike">
                <a:solidFill>
                  <a:srgbClr val="000000"/>
                </a:solidFill>
                <a:latin typeface="Calibri"/>
                <a:ea typeface="Calibri"/>
                <a:cs typeface="Calibri"/>
                <a:sym typeface="Calibri"/>
              </a:rPr>
              <a:t>If you wish to bid for a player, please ONLY raise your team board with the correct side facing the auctioneer team – team name for regular, 5k+ for individual bid</a:t>
            </a:r>
            <a:endParaRPr/>
          </a:p>
          <a:p>
            <a:pPr indent="-240030" lvl="0" marL="228600" rtl="0" algn="l">
              <a:lnSpc>
                <a:spcPct val="90000"/>
              </a:lnSpc>
              <a:spcBef>
                <a:spcPts val="1000"/>
              </a:spcBef>
              <a:spcAft>
                <a:spcPts val="0"/>
              </a:spcAft>
              <a:buClr>
                <a:srgbClr val="000000"/>
              </a:buClr>
              <a:buSzPts val="2400"/>
              <a:buFont typeface="Arial"/>
              <a:buChar char="•"/>
            </a:pPr>
            <a:r>
              <a:rPr b="0" i="0" lang="en-US" sz="2400" u="none" strike="noStrike">
                <a:solidFill>
                  <a:srgbClr val="000000"/>
                </a:solidFill>
                <a:latin typeface="Calibri"/>
                <a:ea typeface="Calibri"/>
                <a:cs typeface="Calibri"/>
                <a:sym typeface="Calibri"/>
              </a:rPr>
              <a:t>All unsold players will be re-entered into the auction after all the chits have been picked for teams to complete their quota</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2F5496"/>
              </a:buClr>
              <a:buSzPts val="4400"/>
              <a:buFont typeface="Calibri"/>
              <a:buNone/>
            </a:pPr>
            <a:r>
              <a:rPr b="0" i="0" lang="en-US" sz="4400" u="none" strike="noStrike">
                <a:solidFill>
                  <a:srgbClr val="2F5496"/>
                </a:solidFill>
                <a:latin typeface="Calibri"/>
                <a:ea typeface="Calibri"/>
                <a:cs typeface="Calibri"/>
                <a:sym typeface="Calibri"/>
              </a:rPr>
              <a:t>Rules of the auction</a:t>
            </a:r>
            <a:endParaRPr/>
          </a:p>
        </p:txBody>
      </p:sp>
      <p:sp>
        <p:nvSpPr>
          <p:cNvPr id="97" name="Google Shape;97;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rgbClr val="000000"/>
              </a:buClr>
              <a:buSzPts val="2400"/>
              <a:buFont typeface="Arial"/>
              <a:buChar char="•"/>
            </a:pPr>
            <a:r>
              <a:rPr b="0" i="0" lang="en-US" sz="2400" u="none" strike="noStrike">
                <a:solidFill>
                  <a:srgbClr val="000000"/>
                </a:solidFill>
              </a:rPr>
              <a:t>There is NO LOAN system allowed, you are only allowed to spend 40000 points</a:t>
            </a:r>
            <a:endParaRPr/>
          </a:p>
          <a:p>
            <a:pPr indent="-228600" lvl="0" marL="228600" rtl="0" algn="l">
              <a:lnSpc>
                <a:spcPct val="90000"/>
              </a:lnSpc>
              <a:spcBef>
                <a:spcPts val="1000"/>
              </a:spcBef>
              <a:spcAft>
                <a:spcPts val="0"/>
              </a:spcAft>
              <a:buClr>
                <a:srgbClr val="000000"/>
              </a:buClr>
              <a:buSzPts val="2400"/>
              <a:buFont typeface="Arial"/>
              <a:buChar char="•"/>
            </a:pPr>
            <a:r>
              <a:rPr b="0" i="0" lang="en-US" sz="2400" u="none" strike="noStrike">
                <a:solidFill>
                  <a:srgbClr val="000000"/>
                </a:solidFill>
              </a:rPr>
              <a:t>Your maximum bid amount will be capped based on the number of players you are left to buy to complete your quota of 1</a:t>
            </a:r>
            <a:r>
              <a:rPr lang="en-US" sz="2400">
                <a:solidFill>
                  <a:srgbClr val="000000"/>
                </a:solidFill>
              </a:rPr>
              <a:t>2</a:t>
            </a:r>
            <a:r>
              <a:rPr b="0" i="0" lang="en-US" sz="2400" u="none" strike="noStrike">
                <a:solidFill>
                  <a:srgbClr val="000000"/>
                </a:solidFill>
              </a:rPr>
              <a:t>x players.</a:t>
            </a:r>
            <a:endParaRPr/>
          </a:p>
          <a:p>
            <a:pPr indent="-285750" lvl="1" marL="742950" rtl="0" algn="l">
              <a:lnSpc>
                <a:spcPct val="90000"/>
              </a:lnSpc>
              <a:spcBef>
                <a:spcPts val="500"/>
              </a:spcBef>
              <a:spcAft>
                <a:spcPts val="0"/>
              </a:spcAft>
              <a:buClr>
                <a:srgbClr val="000000"/>
              </a:buClr>
              <a:buSzPts val="2400"/>
              <a:buFont typeface="Arial"/>
              <a:buChar char="•"/>
            </a:pPr>
            <a:r>
              <a:rPr b="0" i="0" lang="en-US" u="none" strike="noStrike">
                <a:solidFill>
                  <a:srgbClr val="000000"/>
                </a:solidFill>
              </a:rPr>
              <a:t>Example: You have 40000 in your purse, you can ONLY spend a maximum of </a:t>
            </a:r>
            <a:r>
              <a:rPr lang="en-US">
                <a:solidFill>
                  <a:srgbClr val="000000"/>
                </a:solidFill>
              </a:rPr>
              <a:t>29000</a:t>
            </a:r>
            <a:r>
              <a:rPr b="0" i="0" lang="en-US" u="none" strike="noStrike">
                <a:solidFill>
                  <a:srgbClr val="000000"/>
                </a:solidFill>
              </a:rPr>
              <a:t> (very unrealistic, DO NOT do this) on your first player as you need to have 1000 left in your purse to at least buy the other </a:t>
            </a:r>
            <a:r>
              <a:rPr lang="en-US">
                <a:solidFill>
                  <a:srgbClr val="000000"/>
                </a:solidFill>
              </a:rPr>
              <a:t>11</a:t>
            </a:r>
            <a:r>
              <a:rPr b="0" i="0" lang="en-US" u="none" strike="noStrike">
                <a:solidFill>
                  <a:srgbClr val="000000"/>
                </a:solidFill>
              </a:rPr>
              <a:t> players at their base price</a:t>
            </a:r>
            <a:endParaRPr/>
          </a:p>
          <a:p>
            <a:pPr indent="-228600" lvl="0" marL="228600" rtl="0" algn="l">
              <a:lnSpc>
                <a:spcPct val="90000"/>
              </a:lnSpc>
              <a:spcBef>
                <a:spcPts val="1000"/>
              </a:spcBef>
              <a:spcAft>
                <a:spcPts val="0"/>
              </a:spcAft>
              <a:buClr>
                <a:srgbClr val="000000"/>
              </a:buClr>
              <a:buSzPts val="2400"/>
              <a:buFont typeface="Arial"/>
              <a:buChar char="•"/>
            </a:pPr>
            <a:r>
              <a:rPr b="0" i="0" lang="en-US" sz="2400" u="none" strike="noStrike">
                <a:solidFill>
                  <a:srgbClr val="000000"/>
                </a:solidFill>
              </a:rPr>
              <a:t>You need to buy exactly </a:t>
            </a:r>
            <a:r>
              <a:rPr lang="en-US" sz="2400">
                <a:solidFill>
                  <a:srgbClr val="000000"/>
                </a:solidFill>
              </a:rPr>
              <a:t>12</a:t>
            </a:r>
            <a:r>
              <a:rPr b="0" i="0" lang="en-US" sz="2400" u="none" strike="noStrike">
                <a:solidFill>
                  <a:srgbClr val="000000"/>
                </a:solidFill>
              </a:rPr>
              <a:t>x in the auction – at the end of the auction,</a:t>
            </a:r>
            <a:r>
              <a:rPr lang="en-US" sz="2400">
                <a:solidFill>
                  <a:srgbClr val="000000"/>
                </a:solidFill>
              </a:rPr>
              <a:t> every team should be </a:t>
            </a:r>
            <a:r>
              <a:rPr b="0" i="0" lang="en-US" sz="2400" u="none" strike="noStrike">
                <a:solidFill>
                  <a:srgbClr val="000000"/>
                </a:solidFill>
              </a:rPr>
              <a:t>with </a:t>
            </a:r>
            <a:r>
              <a:rPr lang="en-US" sz="2400">
                <a:solidFill>
                  <a:srgbClr val="000000"/>
                </a:solidFill>
              </a:rPr>
              <a:t>14</a:t>
            </a:r>
            <a:r>
              <a:rPr b="0" i="0" lang="en-US" sz="2400" u="none" strike="noStrike">
                <a:solidFill>
                  <a:srgbClr val="000000"/>
                </a:solidFill>
              </a:rPr>
              <a:t>x players</a:t>
            </a:r>
            <a:r>
              <a:rPr lang="en-US" sz="2400">
                <a:solidFill>
                  <a:srgbClr val="000000"/>
                </a:solidFill>
              </a:rPr>
              <a:t> </a:t>
            </a:r>
            <a:r>
              <a:rPr b="0" i="0" lang="en-US" sz="2400" u="none" strike="noStrike">
                <a:solidFill>
                  <a:srgbClr val="000000"/>
                </a:solidFill>
              </a:rPr>
              <a:t>(</a:t>
            </a:r>
            <a:r>
              <a:rPr lang="en-US" sz="2400">
                <a:solidFill>
                  <a:srgbClr val="000000"/>
                </a:solidFill>
              </a:rPr>
              <a:t>2</a:t>
            </a:r>
            <a:r>
              <a:rPr b="0" i="0" lang="en-US" sz="2400" u="none" strike="noStrike">
                <a:solidFill>
                  <a:srgbClr val="000000"/>
                </a:solidFill>
              </a:rPr>
              <a:t>x </a:t>
            </a:r>
            <a:r>
              <a:rPr lang="en-US" sz="2400">
                <a:solidFill>
                  <a:srgbClr val="000000"/>
                </a:solidFill>
              </a:rPr>
              <a:t>buyers</a:t>
            </a:r>
            <a:r>
              <a:rPr b="0" i="0" lang="en-US" sz="2400" u="none" strike="noStrike">
                <a:solidFill>
                  <a:srgbClr val="000000"/>
                </a:solidFill>
              </a:rPr>
              <a:t>, </a:t>
            </a:r>
            <a:r>
              <a:rPr lang="en-US" sz="2400">
                <a:solidFill>
                  <a:srgbClr val="000000"/>
                </a:solidFill>
              </a:rPr>
              <a:t>12</a:t>
            </a:r>
            <a:r>
              <a:rPr b="0" i="0" lang="en-US" sz="2400" u="none" strike="noStrike">
                <a:solidFill>
                  <a:srgbClr val="000000"/>
                </a:solidFill>
              </a:rPr>
              <a:t>x </a:t>
            </a:r>
            <a:r>
              <a:rPr lang="en-US" sz="2400">
                <a:solidFill>
                  <a:srgbClr val="000000"/>
                </a:solidFill>
              </a:rPr>
              <a:t>bought.</a:t>
            </a:r>
            <a:endParaRPr sz="2400">
              <a:solidFill>
                <a:srgbClr val="000000"/>
              </a:solidFill>
            </a:endParaRPr>
          </a:p>
          <a:p>
            <a:pPr indent="-228600" lvl="0" marL="228600" rtl="0" algn="l">
              <a:lnSpc>
                <a:spcPct val="90000"/>
              </a:lnSpc>
              <a:spcBef>
                <a:spcPts val="1000"/>
              </a:spcBef>
              <a:spcAft>
                <a:spcPts val="0"/>
              </a:spcAft>
              <a:buClr>
                <a:srgbClr val="000000"/>
              </a:buClr>
              <a:buSzPts val="2400"/>
              <a:buChar char="•"/>
            </a:pPr>
            <a:r>
              <a:rPr lang="en-US" sz="2400">
                <a:solidFill>
                  <a:srgbClr val="000000"/>
                </a:solidFill>
              </a:rPr>
              <a:t>There will be 11 unsold which will go in floaters pool.</a:t>
            </a:r>
            <a:endParaRPr sz="2400">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g303d8dd9bf7_0_15"/>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2F5496"/>
              </a:buClr>
              <a:buSzPts val="4400"/>
              <a:buFont typeface="Calibri"/>
              <a:buNone/>
            </a:pPr>
            <a:r>
              <a:rPr b="0" i="0" lang="en-US" sz="4400" u="none" strike="noStrike">
                <a:solidFill>
                  <a:srgbClr val="2F5496"/>
                </a:solidFill>
                <a:latin typeface="Calibri"/>
                <a:ea typeface="Calibri"/>
                <a:cs typeface="Calibri"/>
                <a:sym typeface="Calibri"/>
              </a:rPr>
              <a:t>Rules of the auction</a:t>
            </a:r>
            <a:endParaRPr/>
          </a:p>
        </p:txBody>
      </p:sp>
      <p:sp>
        <p:nvSpPr>
          <p:cNvPr id="103" name="Google Shape;103;g303d8dd9bf7_0_15"/>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rgbClr val="000000"/>
              </a:buClr>
              <a:buSzPts val="2400"/>
              <a:buFont typeface="Arial"/>
              <a:buChar char="•"/>
            </a:pPr>
            <a:r>
              <a:rPr lang="en-US" sz="2400">
                <a:solidFill>
                  <a:srgbClr val="000000"/>
                </a:solidFill>
              </a:rPr>
              <a:t>There are 25 Bowlers/Bowling All rounders and 70 Batting and Batting All Rounder.</a:t>
            </a:r>
            <a:endParaRPr sz="2400">
              <a:solidFill>
                <a:srgbClr val="000000"/>
              </a:solidFill>
            </a:endParaRPr>
          </a:p>
          <a:p>
            <a:pPr indent="0" lvl="0" marL="457200" rtl="0" algn="l">
              <a:lnSpc>
                <a:spcPct val="90000"/>
              </a:lnSpc>
              <a:spcBef>
                <a:spcPts val="0"/>
              </a:spcBef>
              <a:spcAft>
                <a:spcPts val="0"/>
              </a:spcAft>
              <a:buNone/>
            </a:pPr>
            <a:r>
              <a:t/>
            </a:r>
            <a:endParaRPr sz="2400">
              <a:solidFill>
                <a:srgbClr val="000000"/>
              </a:solidFill>
            </a:endParaRPr>
          </a:p>
          <a:p>
            <a:pPr indent="-228600" lvl="0" marL="228600" rtl="0" algn="l">
              <a:lnSpc>
                <a:spcPct val="90000"/>
              </a:lnSpc>
              <a:spcBef>
                <a:spcPts val="0"/>
              </a:spcBef>
              <a:spcAft>
                <a:spcPts val="0"/>
              </a:spcAft>
              <a:buClr>
                <a:srgbClr val="000000"/>
              </a:buClr>
              <a:buSzPts val="2400"/>
              <a:buChar char="•"/>
            </a:pPr>
            <a:r>
              <a:rPr lang="en-US" sz="2400">
                <a:solidFill>
                  <a:srgbClr val="000000"/>
                </a:solidFill>
              </a:rPr>
              <a:t>Each team needs to buy min 3 from Bowling pool.</a:t>
            </a:r>
            <a:endParaRPr sz="2400">
              <a:solidFill>
                <a:srgbClr val="000000"/>
              </a:solidFill>
            </a:endParaRPr>
          </a:p>
          <a:p>
            <a:pPr indent="0" lvl="0" marL="457200" rtl="0" algn="l">
              <a:lnSpc>
                <a:spcPct val="90000"/>
              </a:lnSpc>
              <a:spcBef>
                <a:spcPts val="0"/>
              </a:spcBef>
              <a:spcAft>
                <a:spcPts val="0"/>
              </a:spcAft>
              <a:buNone/>
            </a:pPr>
            <a:r>
              <a:t/>
            </a:r>
            <a:endParaRPr sz="2400">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g303d8dd9bf7_0_0"/>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2F5496"/>
              </a:buClr>
              <a:buSzPts val="4400"/>
              <a:buFont typeface="Calibri"/>
              <a:buNone/>
            </a:pPr>
            <a:r>
              <a:rPr b="0" i="0" lang="en-US" sz="4400" u="none" strike="noStrike">
                <a:solidFill>
                  <a:srgbClr val="2F5496"/>
                </a:solidFill>
                <a:latin typeface="Calibri"/>
                <a:ea typeface="Calibri"/>
                <a:cs typeface="Calibri"/>
                <a:sym typeface="Calibri"/>
              </a:rPr>
              <a:t>Rules of the auction</a:t>
            </a:r>
            <a:endParaRPr/>
          </a:p>
        </p:txBody>
      </p:sp>
      <p:sp>
        <p:nvSpPr>
          <p:cNvPr id="109" name="Google Shape;109;g303d8dd9bf7_0_0"/>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rgbClr val="000000"/>
              </a:buClr>
              <a:buSzPts val="2400"/>
              <a:buFont typeface="Arial"/>
              <a:buChar char="•"/>
            </a:pPr>
            <a:r>
              <a:rPr b="0" i="0" lang="en-US" sz="2400" u="none" strike="noStrike">
                <a:solidFill>
                  <a:srgbClr val="000000"/>
                </a:solidFill>
              </a:rPr>
              <a:t>The tournament schedule is already done. </a:t>
            </a:r>
            <a:endParaRPr sz="2400">
              <a:solidFill>
                <a:srgbClr val="000000"/>
              </a:solidFill>
            </a:endParaRPr>
          </a:p>
          <a:p>
            <a:pPr indent="-228600" lvl="0" marL="228600" rtl="0" algn="l">
              <a:lnSpc>
                <a:spcPct val="90000"/>
              </a:lnSpc>
              <a:spcBef>
                <a:spcPts val="0"/>
              </a:spcBef>
              <a:spcAft>
                <a:spcPts val="0"/>
              </a:spcAft>
              <a:buClr>
                <a:srgbClr val="000000"/>
              </a:buClr>
              <a:buSzPts val="2400"/>
              <a:buFont typeface="Arial"/>
              <a:buChar char="•"/>
            </a:pPr>
            <a:r>
              <a:rPr b="0" i="0" lang="en-US" sz="2400" u="none" strike="noStrike">
                <a:solidFill>
                  <a:srgbClr val="000000"/>
                </a:solidFill>
              </a:rPr>
              <a:t>No change to the tournament schedule will be entertained throughout the entirety of the tournament.</a:t>
            </a:r>
            <a:endParaRPr b="0" i="0" sz="2400" u="none" strike="noStrike">
              <a:solidFill>
                <a:srgbClr val="000000"/>
              </a:solidFill>
            </a:endParaRPr>
          </a:p>
          <a:p>
            <a:pPr indent="-228600" lvl="0" marL="228600" rtl="0" algn="l">
              <a:lnSpc>
                <a:spcPct val="90000"/>
              </a:lnSpc>
              <a:spcBef>
                <a:spcPts val="1000"/>
              </a:spcBef>
              <a:spcAft>
                <a:spcPts val="0"/>
              </a:spcAft>
              <a:buClr>
                <a:srgbClr val="000000"/>
              </a:buClr>
              <a:buSzPts val="2400"/>
              <a:buChar char="•"/>
            </a:pPr>
            <a:r>
              <a:rPr lang="en-US" sz="2400">
                <a:solidFill>
                  <a:srgbClr val="000000"/>
                </a:solidFill>
              </a:rPr>
              <a:t>We will discuss this before the auction.</a:t>
            </a:r>
            <a:endParaRPr sz="2400">
              <a:solidFill>
                <a:srgbClr val="000000"/>
              </a:solidFill>
            </a:endParaRPr>
          </a:p>
          <a:p>
            <a:pPr indent="-228600" lvl="0" marL="228600" rtl="0" algn="l">
              <a:lnSpc>
                <a:spcPct val="90000"/>
              </a:lnSpc>
              <a:spcBef>
                <a:spcPts val="1000"/>
              </a:spcBef>
              <a:spcAft>
                <a:spcPts val="0"/>
              </a:spcAft>
              <a:buClr>
                <a:srgbClr val="000000"/>
              </a:buClr>
              <a:buSzPts val="2400"/>
              <a:buChar char="•"/>
            </a:pPr>
            <a:r>
              <a:rPr lang="en-US" sz="2400">
                <a:solidFill>
                  <a:srgbClr val="000000"/>
                </a:solidFill>
              </a:rPr>
              <a:t>See you all soon!</a:t>
            </a:r>
            <a:endParaRPr sz="2400">
              <a:solidFill>
                <a:srgbClr val="000000"/>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2024-03-07T14:11:48Z</dcterms:created>
  <dc:creator>Abhilash Putta</dc:creator>
</cp:coreProperties>
</file>